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  <p:sldMasterId id="2147483757" r:id="rId2"/>
  </p:sldMasterIdLst>
  <p:notesMasterIdLst>
    <p:notesMasterId r:id="rId21"/>
  </p:notesMasterIdLst>
  <p:sldIdLst>
    <p:sldId id="256" r:id="rId3"/>
    <p:sldId id="257" r:id="rId4"/>
    <p:sldId id="259" r:id="rId5"/>
    <p:sldId id="261" r:id="rId6"/>
    <p:sldId id="262" r:id="rId7"/>
    <p:sldId id="277" r:id="rId8"/>
    <p:sldId id="258" r:id="rId9"/>
    <p:sldId id="260" r:id="rId10"/>
    <p:sldId id="274" r:id="rId11"/>
    <p:sldId id="283" r:id="rId12"/>
    <p:sldId id="265" r:id="rId13"/>
    <p:sldId id="280" r:id="rId14"/>
    <p:sldId id="281" r:id="rId15"/>
    <p:sldId id="267" r:id="rId16"/>
    <p:sldId id="266" r:id="rId17"/>
    <p:sldId id="278" r:id="rId18"/>
    <p:sldId id="279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7" autoAdjust="0"/>
    <p:restoredTop sz="92598" autoAdjust="0"/>
  </p:normalViewPr>
  <p:slideViewPr>
    <p:cSldViewPr snapToGrid="0" showGuides="1">
      <p:cViewPr varScale="1">
        <p:scale>
          <a:sx n="82" d="100"/>
          <a:sy n="82" d="100"/>
        </p:scale>
        <p:origin x="4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67846-E482-4A4D-9250-34BB6D9EF762}" type="datetimeFigureOut">
              <a:rPr lang="en-US" smtClean="0"/>
              <a:t>10/25/2014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91343-D3F7-4E71-933D-0F8C84A3F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1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91343-D3F7-4E71-933D-0F8C84A3FB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22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29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200"/>
              <a:t>To develop deep statistical proficiency, we must consider 5 strands...</a:t>
            </a:r>
          </a:p>
        </p:txBody>
      </p:sp>
    </p:spTree>
    <p:extLst>
      <p:ext uri="{BB962C8B-B14F-4D97-AF65-F5344CB8AC3E}">
        <p14:creationId xmlns:p14="http://schemas.microsoft.com/office/powerpoint/2010/main" val="2301929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>
              <a:defRPr sz="1800"/>
            </a:pP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2635635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Use a Google image search for</a:t>
            </a:r>
            <a:r>
              <a:rPr lang="en-US" sz="1200" baseline="0" dirty="0" smtClean="0"/>
              <a:t> “learning”. The classrooms and learning looks like students in rows or students by themselves…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91343-D3F7-4E71-933D-0F8C84A3FBC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46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 </a:t>
            </a:r>
            <a:r>
              <a:rPr lang="en-US" dirty="0" err="1" smtClean="0"/>
              <a:t>Lillard</a:t>
            </a:r>
            <a:r>
              <a:rPr lang="en-US" dirty="0" smtClean="0"/>
              <a:t>/Peterson</a:t>
            </a:r>
            <a:r>
              <a:rPr lang="en-US" baseline="0" dirty="0" smtClean="0"/>
              <a:t> article.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91343-D3F7-4E71-933D-0F8C84A3FBC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43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5E73A0EA-7DC7-4964-BB97-B173EF3B859A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EF52CC-F3D9-41D4-BCE4-C208E61A3F31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EF52CC-F3D9-41D4-BCE4-C208E61A3F31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B1BF-4039-460D-A637-65428CBD720E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481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920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882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261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962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950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41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4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18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08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449C95DE-FD64-4606-AE61-EC1136867CC6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5DEB0BBD-30FE-4CF1-900A-0C45149F8AF8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CDCB01F-D966-4C62-B900-0BE008A90C98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smtClean="0"/>
              <a:t>10/25/2014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</p:sldLayoutIdLst>
  <p:hf sldNum="0"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9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concord.org/fathom-dynamic-data-softwar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mailto:statsmonkey@mac.com" TargetMode="External"/><Relationship Id="rId13" Type="http://schemas.openxmlformats.org/officeDocument/2006/relationships/image" Target="../media/image14.jpeg"/><Relationship Id="rId3" Type="http://schemas.openxmlformats.org/officeDocument/2006/relationships/hyperlink" Target="https://www.facebook.com/tyson.doug" TargetMode="External"/><Relationship Id="rId7" Type="http://schemas.openxmlformats.org/officeDocument/2006/relationships/image" Target="../media/image13.jpeg"/><Relationship Id="rId12" Type="http://schemas.openxmlformats.org/officeDocument/2006/relationships/hyperlink" Target="http://apstatsmonkey.com/StatsMonkey/Statsmonkey.html" TargetMode="External"/><Relationship Id="rId2" Type="http://schemas.openxmlformats.org/officeDocument/2006/relationships/hyperlink" Target="mailto:tyson.doug@g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rtysonstats.com" TargetMode="External"/><Relationship Id="rId11" Type="http://schemas.openxmlformats.org/officeDocument/2006/relationships/hyperlink" Target="https://www.linkedin.com/in/jasonmolesky" TargetMode="External"/><Relationship Id="rId5" Type="http://schemas.openxmlformats.org/officeDocument/2006/relationships/hyperlink" Target="http://www.linkedin.com/pub/doug-tyson/1b/687/819/" TargetMode="External"/><Relationship Id="rId10" Type="http://schemas.openxmlformats.org/officeDocument/2006/relationships/hyperlink" Target="https://twitter.com/statsmonkey" TargetMode="External"/><Relationship Id="rId4" Type="http://schemas.openxmlformats.org/officeDocument/2006/relationships/hyperlink" Target="https://twitter.com/tyson_doug" TargetMode="External"/><Relationship Id="rId9" Type="http://schemas.openxmlformats.org/officeDocument/2006/relationships/hyperlink" Target="https://www.facebook.com/statsmonkey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7230" y="1037935"/>
            <a:ext cx="7786228" cy="3369333"/>
          </a:xfrm>
        </p:spPr>
        <p:txBody>
          <a:bodyPr>
            <a:noAutofit/>
          </a:bodyPr>
          <a:lstStyle/>
          <a:p>
            <a:r>
              <a:rPr lang="en-US" sz="4800" dirty="0"/>
              <a:t>Teaching Sampling and Experiments in AP Statistics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367" y="4928872"/>
            <a:ext cx="4332813" cy="1518846"/>
          </a:xfrm>
          <a:noFill/>
        </p:spPr>
        <p:txBody>
          <a:bodyPr>
            <a:normAutofit fontScale="92500" lnSpcReduction="10000"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chemeClr val="tx1"/>
                </a:solidFill>
              </a:rPr>
              <a:t>Doug Tyson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900" dirty="0" smtClean="0">
                <a:solidFill>
                  <a:schemeClr val="tx1"/>
                </a:solidFill>
              </a:rPr>
              <a:t>Central York High School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900" dirty="0" smtClean="0">
                <a:solidFill>
                  <a:schemeClr val="tx1"/>
                </a:solidFill>
              </a:rPr>
              <a:t>York, PA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697183" y="4928873"/>
            <a:ext cx="4195898" cy="151884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000" dirty="0"/>
              <a:t>Jason </a:t>
            </a:r>
            <a:r>
              <a:rPr lang="en-US" sz="3000" dirty="0" err="1" smtClean="0"/>
              <a:t>Molesky</a:t>
            </a:r>
            <a:r>
              <a:rPr lang="en-US" sz="3000" dirty="0" smtClean="0"/>
              <a:t> </a:t>
            </a:r>
            <a:endParaRPr lang="en-US" sz="3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Lakeville Area Public Schools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Lakeville, MN </a:t>
            </a:r>
          </a:p>
        </p:txBody>
      </p:sp>
    </p:spTree>
    <p:extLst>
      <p:ext uri="{BB962C8B-B14F-4D97-AF65-F5344CB8AC3E}">
        <p14:creationId xmlns:p14="http://schemas.microsoft.com/office/powerpoint/2010/main" val="289345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668" y="2302485"/>
            <a:ext cx="7085563" cy="3670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When you look around a classroom, the people who are doing the most talking </a:t>
            </a:r>
            <a:br>
              <a:rPr lang="en-US" sz="3200" dirty="0" smtClean="0"/>
            </a:br>
            <a:r>
              <a:rPr lang="en-US" sz="3200" dirty="0" smtClean="0"/>
              <a:t>and the most doing </a:t>
            </a:r>
            <a:br>
              <a:rPr lang="en-US" sz="3200" dirty="0" smtClean="0"/>
            </a:br>
            <a:r>
              <a:rPr lang="en-US" sz="3200" dirty="0" smtClean="0"/>
              <a:t>are the ones who </a:t>
            </a:r>
            <a:br>
              <a:rPr lang="en-US" sz="3200" dirty="0" smtClean="0"/>
            </a:br>
            <a:r>
              <a:rPr lang="en-US" sz="3200" dirty="0" smtClean="0"/>
              <a:t>are doing the most </a:t>
            </a:r>
            <a:br>
              <a:rPr lang="en-US" sz="3200" dirty="0" smtClean="0"/>
            </a:br>
            <a:r>
              <a:rPr lang="en-US" sz="3200" dirty="0" smtClean="0"/>
              <a:t>learning.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1026" name="Picture 2" descr="http://www.princeton.edu/main/images/news/2012/08/sumjournalism_20120811_WritingWorkshops_064_5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584" y="3874969"/>
            <a:ext cx="3777761" cy="2227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7980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#1: Sampling Sunflowers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7012306" cy="3670767"/>
          </a:xfrm>
        </p:spPr>
        <p:txBody>
          <a:bodyPr>
            <a:normAutofit fontScale="92500"/>
          </a:bodyPr>
          <a:lstStyle/>
          <a:p>
            <a:r>
              <a:rPr lang="en-US" sz="3000" dirty="0" smtClean="0"/>
              <a:t>My difficulties teaching these concepts</a:t>
            </a:r>
          </a:p>
          <a:p>
            <a:r>
              <a:rPr lang="en-US" sz="3000" dirty="0"/>
              <a:t>Thanks to TPS4/5 for the base </a:t>
            </a:r>
            <a:r>
              <a:rPr lang="en-US" sz="3000" dirty="0" smtClean="0"/>
              <a:t>activity</a:t>
            </a:r>
          </a:p>
          <a:p>
            <a:r>
              <a:rPr lang="en-US" sz="3000" dirty="0" smtClean="0"/>
              <a:t>The Practice of </a:t>
            </a:r>
            <a:br>
              <a:rPr lang="en-US" sz="3000" dirty="0" smtClean="0"/>
            </a:br>
            <a:r>
              <a:rPr lang="en-US" sz="3000" dirty="0" smtClean="0"/>
              <a:t>Statistics – Sampling </a:t>
            </a:r>
            <a:br>
              <a:rPr lang="en-US" sz="3000" dirty="0" smtClean="0"/>
            </a:br>
            <a:r>
              <a:rPr lang="en-US" sz="3000" dirty="0" smtClean="0"/>
              <a:t>Sunflowers </a:t>
            </a:r>
            <a:br>
              <a:rPr lang="en-US" sz="3000" dirty="0" smtClean="0"/>
            </a:br>
            <a:r>
              <a:rPr lang="en-US" sz="3000" dirty="0" smtClean="0"/>
              <a:t>(on steroids)</a:t>
            </a:r>
          </a:p>
        </p:txBody>
      </p:sp>
      <p:pic>
        <p:nvPicPr>
          <p:cNvPr id="1026" name="Picture 2" descr="Sunflower, Karnataka, India, Yellow, Sunflow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699" y="4372336"/>
            <a:ext cx="2845435" cy="18939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2234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4714876" cy="3670767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Simple Random </a:t>
            </a:r>
            <a:br>
              <a:rPr lang="en-US" sz="3000" dirty="0" smtClean="0"/>
            </a:br>
            <a:r>
              <a:rPr lang="en-US" sz="3000" dirty="0" smtClean="0"/>
              <a:t>Sampling (SRS)</a:t>
            </a:r>
          </a:p>
          <a:p>
            <a:r>
              <a:rPr lang="en-US" sz="3000" dirty="0" smtClean="0"/>
              <a:t>Stratified Random </a:t>
            </a:r>
            <a:br>
              <a:rPr lang="en-US" sz="3000" dirty="0" smtClean="0"/>
            </a:br>
            <a:r>
              <a:rPr lang="en-US" sz="3000" dirty="0" smtClean="0"/>
              <a:t>Sampling (STS)</a:t>
            </a:r>
          </a:p>
          <a:p>
            <a:r>
              <a:rPr lang="en-US" sz="3000" dirty="0" smtClean="0"/>
              <a:t>Cluster Sampling (CLS)</a:t>
            </a:r>
            <a:endParaRPr lang="en-US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14" y="2595562"/>
            <a:ext cx="2876951" cy="31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8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Activity?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A </a:t>
            </a:r>
            <a:r>
              <a:rPr lang="en-US" sz="3000" b="1" dirty="0" smtClean="0">
                <a:solidFill>
                  <a:schemeClr val="accent2"/>
                </a:solidFill>
              </a:rPr>
              <a:t>unified</a:t>
            </a:r>
            <a:r>
              <a:rPr lang="en-US" sz="3000" dirty="0" smtClean="0"/>
              <a:t> example</a:t>
            </a:r>
          </a:p>
          <a:p>
            <a:r>
              <a:rPr lang="en-US" sz="3000" dirty="0" smtClean="0"/>
              <a:t>A </a:t>
            </a:r>
            <a:r>
              <a:rPr lang="en-US" sz="3000" b="1" dirty="0" smtClean="0">
                <a:solidFill>
                  <a:schemeClr val="accent2"/>
                </a:solidFill>
              </a:rPr>
              <a:t>practical</a:t>
            </a:r>
            <a:r>
              <a:rPr lang="en-US" sz="3000" dirty="0" smtClean="0"/>
              <a:t> example (without actually going out to a field)</a:t>
            </a:r>
          </a:p>
          <a:p>
            <a:r>
              <a:rPr lang="en-US" sz="3000" dirty="0" smtClean="0"/>
              <a:t>A </a:t>
            </a:r>
            <a:r>
              <a:rPr lang="en-US" sz="3000" b="1" dirty="0" smtClean="0">
                <a:solidFill>
                  <a:schemeClr val="accent2"/>
                </a:solidFill>
              </a:rPr>
              <a:t>visual</a:t>
            </a:r>
            <a:r>
              <a:rPr lang="en-US" sz="3000" dirty="0" smtClean="0"/>
              <a:t> example (why do we make graphical displays?)</a:t>
            </a:r>
          </a:p>
        </p:txBody>
      </p:sp>
    </p:spTree>
    <p:extLst>
      <p:ext uri="{BB962C8B-B14F-4D97-AF65-F5344CB8AC3E}">
        <p14:creationId xmlns:p14="http://schemas.microsoft.com/office/powerpoint/2010/main" val="235628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Statistical Education Software - Fathom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229" y="2157046"/>
            <a:ext cx="5290725" cy="4492255"/>
          </a:xfrm>
        </p:spPr>
        <p:txBody>
          <a:bodyPr>
            <a:normAutofit fontScale="92500"/>
          </a:bodyPr>
          <a:lstStyle/>
          <a:p>
            <a:r>
              <a:rPr lang="en-US" sz="3000" dirty="0" smtClean="0"/>
              <a:t>Visualizations are a critical learning tool</a:t>
            </a:r>
          </a:p>
          <a:p>
            <a:r>
              <a:rPr lang="en-US" sz="3000" dirty="0" smtClean="0">
                <a:hlinkClick r:id="rId2"/>
              </a:rPr>
              <a:t>Fathom</a:t>
            </a:r>
            <a:r>
              <a:rPr lang="en-US" sz="3000" dirty="0" smtClean="0"/>
              <a:t> is free – has</a:t>
            </a:r>
            <a:br>
              <a:rPr lang="en-US" sz="3000" dirty="0" smtClean="0"/>
            </a:br>
            <a:r>
              <a:rPr lang="en-US" sz="3000" dirty="0" smtClean="0"/>
              <a:t> a learning curve</a:t>
            </a:r>
          </a:p>
          <a:p>
            <a:r>
              <a:rPr lang="en-US" sz="3000" dirty="0" smtClean="0"/>
              <a:t>Need a PC/Mac installation</a:t>
            </a:r>
          </a:p>
          <a:p>
            <a:r>
              <a:rPr lang="en-US" sz="3000" dirty="0">
                <a:hlinkClick r:id="rId2"/>
              </a:rPr>
              <a:t>http://</a:t>
            </a:r>
            <a:r>
              <a:rPr lang="en-US" sz="3000" dirty="0" err="1">
                <a:hlinkClick r:id="rId2"/>
              </a:rPr>
              <a:t>concord.org</a:t>
            </a:r>
            <a:r>
              <a:rPr lang="en-US" sz="3000" dirty="0">
                <a:hlinkClick r:id="rId2"/>
              </a:rPr>
              <a:t>/fathom-dynamic-data-software</a:t>
            </a:r>
            <a:endParaRPr lang="en-US" sz="3000" dirty="0" smtClean="0"/>
          </a:p>
          <a:p>
            <a:pPr marL="0" indent="0">
              <a:buNone/>
            </a:pP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7786" y="2856037"/>
            <a:ext cx="3141808" cy="20987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2011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4110"/>
            <a:ext cx="8937339" cy="1280890"/>
          </a:xfrm>
        </p:spPr>
        <p:txBody>
          <a:bodyPr>
            <a:noAutofit/>
          </a:bodyPr>
          <a:lstStyle/>
          <a:p>
            <a:r>
              <a:rPr lang="en-US" dirty="0"/>
              <a:t>Activity </a:t>
            </a:r>
            <a:r>
              <a:rPr lang="en-US" dirty="0" smtClean="0"/>
              <a:t>#2: Does SpongeBob Make Us Dumber?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4211956" cy="3670767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Purpose of random assignment</a:t>
            </a:r>
          </a:p>
          <a:p>
            <a:r>
              <a:rPr lang="en-US" sz="3000" dirty="0" smtClean="0"/>
              <a:t>Based on original research</a:t>
            </a:r>
          </a:p>
          <a:p>
            <a:endParaRPr lang="en-US" sz="3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380" y="2783455"/>
            <a:ext cx="3652195" cy="361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04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493" y="2355532"/>
            <a:ext cx="8382319" cy="416301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Target 1: </a:t>
            </a:r>
            <a:r>
              <a:rPr lang="en-US" sz="2400" dirty="0" smtClean="0"/>
              <a:t>I </a:t>
            </a:r>
            <a:r>
              <a:rPr lang="en-US" sz="2400" dirty="0"/>
              <a:t>can explain the difference between </a:t>
            </a:r>
            <a:r>
              <a:rPr lang="en-US" sz="2400" b="1" dirty="0" smtClean="0">
                <a:solidFill>
                  <a:schemeClr val="accent1"/>
                </a:solidFill>
              </a:rPr>
              <a:t>simple random sampling, stratified random sampling, </a:t>
            </a:r>
            <a:r>
              <a:rPr lang="en-US" sz="2400" dirty="0" smtClean="0"/>
              <a:t>and </a:t>
            </a:r>
            <a:r>
              <a:rPr lang="en-US" sz="2400" b="1" dirty="0" smtClean="0">
                <a:solidFill>
                  <a:schemeClr val="accent1"/>
                </a:solidFill>
              </a:rPr>
              <a:t>cluster sampling</a:t>
            </a:r>
            <a:r>
              <a:rPr lang="en-US" sz="2400" dirty="0" smtClean="0"/>
              <a:t>.</a:t>
            </a:r>
          </a:p>
          <a:p>
            <a:r>
              <a:rPr lang="en-US" sz="2400" b="1" dirty="0" smtClean="0"/>
              <a:t>Target 2</a:t>
            </a:r>
            <a:r>
              <a:rPr lang="en-US" sz="2400" dirty="0" smtClean="0"/>
              <a:t>: I can identify </a:t>
            </a:r>
            <a:r>
              <a:rPr lang="en-US" sz="2400" b="1" dirty="0" smtClean="0">
                <a:solidFill>
                  <a:schemeClr val="accent1"/>
                </a:solidFill>
              </a:rPr>
              <a:t>advantages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chemeClr val="accent1"/>
                </a:solidFill>
              </a:rPr>
              <a:t>disadvantages</a:t>
            </a:r>
            <a:r>
              <a:rPr lang="en-US" sz="2400" dirty="0" smtClean="0"/>
              <a:t> in different types of sampling plans. </a:t>
            </a:r>
          </a:p>
          <a:p>
            <a:r>
              <a:rPr lang="en-US" sz="2400" b="1" dirty="0" smtClean="0"/>
              <a:t>Target 3</a:t>
            </a:r>
            <a:r>
              <a:rPr lang="en-US" sz="2400" dirty="0" smtClean="0"/>
              <a:t>: I can explain the </a:t>
            </a:r>
            <a:br>
              <a:rPr lang="en-US" sz="2400" dirty="0" smtClean="0"/>
            </a:br>
            <a:r>
              <a:rPr lang="en-US" sz="2400" dirty="0" smtClean="0"/>
              <a:t>purpose of </a:t>
            </a:r>
            <a:r>
              <a:rPr lang="en-US" sz="2400" b="1" dirty="0" smtClean="0">
                <a:solidFill>
                  <a:schemeClr val="accent1"/>
                </a:solidFill>
              </a:rPr>
              <a:t>random assignment </a:t>
            </a:r>
            <a:br>
              <a:rPr lang="en-US" sz="2400" b="1" dirty="0" smtClean="0">
                <a:solidFill>
                  <a:schemeClr val="accent1"/>
                </a:solidFill>
              </a:rPr>
            </a:br>
            <a:r>
              <a:rPr lang="en-US" sz="2400" dirty="0" smtClean="0"/>
              <a:t>in an experiment.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891" y="3743760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0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6376"/>
            <a:ext cx="8913813" cy="914400"/>
          </a:xfrm>
        </p:spPr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32" y="1455053"/>
            <a:ext cx="4114768" cy="2467529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3000" b="1" dirty="0" smtClean="0">
                <a:solidFill>
                  <a:schemeClr val="accent4"/>
                </a:solidFill>
              </a:rPr>
              <a:t>Doug Tyson</a:t>
            </a:r>
            <a:r>
              <a:rPr lang="en-US" sz="2600" dirty="0" smtClean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Email:</a:t>
            </a:r>
            <a:r>
              <a:rPr lang="en-US" sz="1900" dirty="0"/>
              <a:t> </a:t>
            </a:r>
            <a:r>
              <a:rPr lang="en-US" sz="1900" dirty="0" smtClean="0">
                <a:hlinkClick r:id="rId2"/>
              </a:rPr>
              <a:t>tyson.doug@gmail.com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FB: </a:t>
            </a:r>
            <a:r>
              <a:rPr lang="en-US" sz="1900" dirty="0" smtClean="0">
                <a:hlinkClick r:id="rId3"/>
              </a:rPr>
              <a:t>tyson.doug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Twitter: </a:t>
            </a:r>
            <a:r>
              <a:rPr lang="en-US" sz="1900" dirty="0" smtClean="0">
                <a:hlinkClick r:id="rId4"/>
              </a:rPr>
              <a:t>@</a:t>
            </a:r>
            <a:r>
              <a:rPr lang="en-US" sz="1900" dirty="0" err="1" smtClean="0">
                <a:hlinkClick r:id="rId4"/>
              </a:rPr>
              <a:t>tyson_doug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LI: </a:t>
            </a:r>
            <a:r>
              <a:rPr lang="en-US" sz="1900" dirty="0" smtClean="0">
                <a:hlinkClick r:id="rId5"/>
              </a:rPr>
              <a:t>tyson.doug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URL: </a:t>
            </a:r>
            <a:r>
              <a:rPr lang="en-US" sz="1900" dirty="0" smtClean="0">
                <a:hlinkClick r:id="rId6"/>
              </a:rPr>
              <a:t>	MrTysonStats.com</a:t>
            </a:r>
            <a:endParaRPr lang="en-US" sz="1900" dirty="0" smtClean="0"/>
          </a:p>
          <a:p>
            <a:pPr marL="514350" indent="-514350">
              <a:buNone/>
            </a:pPr>
            <a:endParaRPr lang="en-US" sz="2600" dirty="0"/>
          </a:p>
        </p:txBody>
      </p:sp>
      <p:pic>
        <p:nvPicPr>
          <p:cNvPr id="4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676">
            <a:off x="5991251" y="974120"/>
            <a:ext cx="1962780" cy="2617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32" y="3965928"/>
            <a:ext cx="4114768" cy="24675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3300" b="1" dirty="0" smtClean="0">
                <a:solidFill>
                  <a:schemeClr val="accent4"/>
                </a:solidFill>
              </a:rPr>
              <a:t>Jason </a:t>
            </a:r>
            <a:r>
              <a:rPr lang="en-US" sz="3300" b="1" dirty="0" err="1" smtClean="0">
                <a:solidFill>
                  <a:schemeClr val="accent4"/>
                </a:solidFill>
              </a:rPr>
              <a:t>Molesky</a:t>
            </a:r>
            <a:r>
              <a:rPr lang="en-US" sz="2600" dirty="0" smtClean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Email: </a:t>
            </a:r>
            <a:r>
              <a:rPr lang="en-US" sz="1900" dirty="0" smtClean="0">
                <a:hlinkClick r:id="rId8"/>
              </a:rPr>
              <a:t>statsmonkey@mac.com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FB: </a:t>
            </a:r>
            <a:r>
              <a:rPr lang="en-US" sz="1900" dirty="0" err="1" smtClean="0">
                <a:hlinkClick r:id="rId9"/>
              </a:rPr>
              <a:t>statsmonkey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Twitter: </a:t>
            </a:r>
            <a:r>
              <a:rPr lang="en-US" sz="1900" dirty="0" smtClean="0">
                <a:hlinkClick r:id="rId10"/>
              </a:rPr>
              <a:t>@</a:t>
            </a:r>
            <a:r>
              <a:rPr lang="en-US" sz="1900" dirty="0" err="1" smtClean="0">
                <a:hlinkClick r:id="rId10"/>
              </a:rPr>
              <a:t>statsmonkey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LI: </a:t>
            </a:r>
            <a:r>
              <a:rPr lang="en-US" sz="1900" dirty="0" err="1" smtClean="0">
                <a:hlinkClick r:id="rId11"/>
              </a:rPr>
              <a:t>jasonmolesky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URL: </a:t>
            </a:r>
            <a:r>
              <a:rPr lang="en-US" sz="1900" dirty="0" smtClean="0">
                <a:hlinkClick r:id="rId12"/>
              </a:rPr>
              <a:t>apstatsmonkey.com</a:t>
            </a:r>
            <a:endParaRPr lang="en-US" sz="1900" dirty="0"/>
          </a:p>
        </p:txBody>
      </p:sp>
      <p:pic>
        <p:nvPicPr>
          <p:cNvPr id="2050" name="Picture 2" descr="https://fbcdn-sphotos-a-a.akamaihd.net/hphotos-ak-frc3/v/t1.0-9/599272_10150891516134327_1216124558_n.jpg?oh=ae0ed502a03d12608ae65c2f353030cb&amp;oe=54E35713&amp;__gda__=1424822366_1d380ad961728008bbded53d46d5bcd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23408"/>
            <a:ext cx="2352567" cy="23525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175465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643" y="820874"/>
            <a:ext cx="8432979" cy="7700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</a:t>
            </a:r>
            <a:r>
              <a:rPr lang="en-US" dirty="0" smtClean="0">
                <a:solidFill>
                  <a:schemeClr val="bg1"/>
                </a:solidFill>
              </a:rPr>
              <a:t>                  </a:t>
            </a:r>
            <a:r>
              <a:rPr lang="en-US" dirty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                  </a:t>
            </a:r>
            <a:r>
              <a:rPr lang="en-US" dirty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                 3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1359" y="4011291"/>
            <a:ext cx="2504343" cy="1313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1483196"/>
            <a:ext cx="9108728" cy="6858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Send your text message to this Phone Number:  37607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11094" y="-79933"/>
            <a:ext cx="7481719" cy="1277663"/>
            <a:chOff x="-110886" y="1360189"/>
            <a:chExt cx="7481719" cy="1277663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-110886" y="1360189"/>
              <a:ext cx="1889850" cy="127302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 smtClean="0">
                  <a:solidFill>
                    <a:srgbClr val="FFFFFF"/>
                  </a:solidFill>
                </a:rPr>
                <a:t>Strongly </a:t>
              </a:r>
            </a:p>
            <a:p>
              <a:r>
                <a:rPr lang="en-US" sz="2800" b="1" dirty="0" smtClean="0">
                  <a:solidFill>
                    <a:srgbClr val="FFFFFF"/>
                  </a:solidFill>
                </a:rPr>
                <a:t>Disagree</a:t>
              </a:r>
            </a:p>
          </p:txBody>
        </p:sp>
        <p:sp>
          <p:nvSpPr>
            <p:cNvPr id="7" name="Subtitle 2"/>
            <p:cNvSpPr txBox="1">
              <a:spLocks/>
            </p:cNvSpPr>
            <p:nvPr/>
          </p:nvSpPr>
          <p:spPr>
            <a:xfrm>
              <a:off x="5480983" y="1364831"/>
              <a:ext cx="1889850" cy="127302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solidFill>
                    <a:srgbClr val="FFFFFF"/>
                  </a:solidFill>
                </a:rPr>
                <a:t>Strongly </a:t>
              </a:r>
            </a:p>
            <a:p>
              <a:r>
                <a:rPr lang="en-US" sz="2800" dirty="0">
                  <a:solidFill>
                    <a:srgbClr val="FFFFFF"/>
                  </a:solidFill>
                </a:rPr>
                <a:t>A</a:t>
              </a:r>
              <a:r>
                <a:rPr lang="en-US" sz="2800" dirty="0" smtClean="0">
                  <a:solidFill>
                    <a:srgbClr val="FFFFFF"/>
                  </a:solidFill>
                </a:rPr>
                <a:t>gree</a:t>
              </a:r>
            </a:p>
          </p:txBody>
        </p:sp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1727184" y="1633290"/>
              <a:ext cx="1889850" cy="61760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solidFill>
                    <a:srgbClr val="FFFFFF"/>
                  </a:solidFill>
                </a:rPr>
                <a:t>Disagree</a:t>
              </a:r>
            </a:p>
          </p:txBody>
        </p:sp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3617034" y="1653577"/>
              <a:ext cx="1889850" cy="63125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solidFill>
                    <a:srgbClr val="FFFFFF"/>
                  </a:solidFill>
                </a:rPr>
                <a:t>Agree</a:t>
              </a:r>
            </a:p>
          </p:txBody>
        </p:sp>
      </p:grpSp>
      <p:cxnSp>
        <p:nvCxnSpPr>
          <p:cNvPr id="12" name="Straight Connector 11"/>
          <p:cNvCxnSpPr/>
          <p:nvPr/>
        </p:nvCxnSpPr>
        <p:spPr>
          <a:xfrm flipV="1">
            <a:off x="-7628" y="2165859"/>
            <a:ext cx="9116356" cy="136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1082049" y="4239047"/>
            <a:ext cx="2516716" cy="1078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solidFill>
                  <a:srgbClr val="000000"/>
                </a:solidFill>
              </a:rPr>
              <a:t>Speaker was well-prepared and knowledgeable (0-3)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426032" y="2192373"/>
            <a:ext cx="2797072" cy="1078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solidFill>
                  <a:prstClr val="black"/>
                </a:solidFill>
              </a:rPr>
              <a:t>Speaker was engaging and an effective presenter (0-3)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244703" y="4224625"/>
            <a:ext cx="2719436" cy="1078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solidFill>
                  <a:srgbClr val="000000"/>
                </a:solidFill>
              </a:rPr>
              <a:t>Session matched title and description in program book (0-3)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6142705" y="2239072"/>
            <a:ext cx="2288654" cy="1078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solidFill>
                  <a:srgbClr val="FF0000"/>
                </a:solidFill>
              </a:rPr>
              <a:t>Other comments, suggestions, or feedback (words)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576284" y="3990602"/>
            <a:ext cx="620370" cy="2906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916200" y="3271083"/>
            <a:ext cx="0" cy="3817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670148" y="3970651"/>
            <a:ext cx="552956" cy="3106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2"/>
          </p:cNvCxnSpPr>
          <p:nvPr/>
        </p:nvCxnSpPr>
        <p:spPr>
          <a:xfrm flipH="1">
            <a:off x="7092576" y="3317782"/>
            <a:ext cx="194456" cy="3350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-21739" y="5341929"/>
            <a:ext cx="9116356" cy="136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361643" y="3396273"/>
            <a:ext cx="8266926" cy="793542"/>
            <a:chOff x="349634" y="3624501"/>
            <a:chExt cx="8266926" cy="793542"/>
          </a:xfrm>
        </p:grpSpPr>
        <p:sp>
          <p:nvSpPr>
            <p:cNvPr id="13" name="Subtitle 2"/>
            <p:cNvSpPr txBox="1">
              <a:spLocks/>
            </p:cNvSpPr>
            <p:nvPr/>
          </p:nvSpPr>
          <p:spPr>
            <a:xfrm>
              <a:off x="349634" y="3624501"/>
              <a:ext cx="8266926" cy="75100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prstClr val="black">
                      <a:tint val="75000"/>
                    </a:prstClr>
                  </a:solidFill>
                </a:rPr>
                <a:t> </a:t>
              </a:r>
              <a:r>
                <a:rPr lang="en-US" dirty="0" smtClean="0">
                  <a:solidFill>
                    <a:prstClr val="black">
                      <a:tint val="75000"/>
                    </a:prstClr>
                  </a:solidFill>
                </a:rPr>
                <a:t>                          </a:t>
              </a:r>
              <a:r>
                <a:rPr lang="en-US" dirty="0" smtClean="0">
                  <a:solidFill>
                    <a:srgbClr val="A6A6A6"/>
                  </a:solidFill>
                </a:rPr>
                <a:t>___ ___ ___             ___________ </a:t>
              </a:r>
              <a:endParaRPr lang="en-US" dirty="0" smtClean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sp>
          <p:nvSpPr>
            <p:cNvPr id="27" name="Subtitle 2"/>
            <p:cNvSpPr txBox="1">
              <a:spLocks/>
            </p:cNvSpPr>
            <p:nvPr/>
          </p:nvSpPr>
          <p:spPr>
            <a:xfrm>
              <a:off x="438933" y="3667036"/>
              <a:ext cx="1568781" cy="75100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prstClr val="white">
                      <a:lumMod val="65000"/>
                    </a:prstClr>
                  </a:solidFill>
                </a:rPr>
                <a:t>_______       </a:t>
              </a:r>
            </a:p>
          </p:txBody>
        </p:sp>
      </p:grpSp>
      <p:sp>
        <p:nvSpPr>
          <p:cNvPr id="34" name="Subtitle 2"/>
          <p:cNvSpPr txBox="1">
            <a:spLocks/>
          </p:cNvSpPr>
          <p:nvPr/>
        </p:nvSpPr>
        <p:spPr>
          <a:xfrm>
            <a:off x="-7628" y="5275282"/>
            <a:ext cx="9116356" cy="642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>
                <a:solidFill>
                  <a:prstClr val="black">
                    <a:tint val="75000"/>
                  </a:prstClr>
                </a:solidFill>
              </a:rPr>
              <a:t>Example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:     </a:t>
            </a:r>
            <a:r>
              <a:rPr lang="en-US" dirty="0" smtClean="0">
                <a:solidFill>
                  <a:srgbClr val="0000FF"/>
                </a:solidFill>
              </a:rPr>
              <a:t>47136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  </a:t>
            </a:r>
            <a:r>
              <a:rPr lang="en-US" dirty="0" smtClean="0">
                <a:solidFill>
                  <a:srgbClr val="000000"/>
                </a:solidFill>
              </a:rPr>
              <a:t>323 </a:t>
            </a:r>
            <a:r>
              <a:rPr lang="en-US" dirty="0" smtClean="0">
                <a:solidFill>
                  <a:srgbClr val="FF0000"/>
                </a:solidFill>
              </a:rPr>
              <a:t>  Great session!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0" y="2204827"/>
            <a:ext cx="2288654" cy="1078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200" dirty="0" smtClean="0">
                <a:solidFill>
                  <a:srgbClr val="0000FF"/>
                </a:solidFill>
              </a:rPr>
              <a:t>5 digit 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solidFill>
                  <a:srgbClr val="0000FF"/>
                </a:solidFill>
              </a:rPr>
              <a:t>poll code 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solidFill>
                  <a:srgbClr val="0000FF"/>
                </a:solidFill>
              </a:rPr>
              <a:t>for this session</a:t>
            </a:r>
          </a:p>
        </p:txBody>
      </p:sp>
      <p:cxnSp>
        <p:nvCxnSpPr>
          <p:cNvPr id="41" name="Straight Arrow Connector 40"/>
          <p:cNvCxnSpPr>
            <a:stCxn id="40" idx="2"/>
          </p:cNvCxnSpPr>
          <p:nvPr/>
        </p:nvCxnSpPr>
        <p:spPr>
          <a:xfrm>
            <a:off x="1144327" y="3283537"/>
            <a:ext cx="241367" cy="29796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Subtitle 2"/>
          <p:cNvSpPr txBox="1">
            <a:spLocks/>
          </p:cNvSpPr>
          <p:nvPr/>
        </p:nvSpPr>
        <p:spPr>
          <a:xfrm>
            <a:off x="3131810" y="3813528"/>
            <a:ext cx="1568780" cy="46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 smtClean="0">
                <a:solidFill>
                  <a:prstClr val="black">
                    <a:tint val="75000"/>
                  </a:prstClr>
                </a:solidFill>
              </a:rPr>
              <a:t>(no spaces)</a:t>
            </a:r>
          </a:p>
        </p:txBody>
      </p:sp>
      <p:sp>
        <p:nvSpPr>
          <p:cNvPr id="48" name="Subtitle 2"/>
          <p:cNvSpPr txBox="1">
            <a:spLocks/>
          </p:cNvSpPr>
          <p:nvPr/>
        </p:nvSpPr>
        <p:spPr>
          <a:xfrm>
            <a:off x="-228646" y="5747039"/>
            <a:ext cx="9116356" cy="642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>
                <a:solidFill>
                  <a:prstClr val="black">
                    <a:tint val="75000"/>
                  </a:prstClr>
                </a:solidFill>
              </a:rPr>
              <a:t>Non-Example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: 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 </a:t>
            </a:r>
            <a:r>
              <a:rPr lang="en-US" dirty="0" smtClean="0">
                <a:solidFill>
                  <a:srgbClr val="A6A6A6"/>
                </a:solidFill>
              </a:rPr>
              <a:t>XXXXX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  </a:t>
            </a:r>
            <a:r>
              <a:rPr lang="en-US" dirty="0" smtClean="0">
                <a:solidFill>
                  <a:srgbClr val="A6A6A6"/>
                </a:solidFill>
              </a:rPr>
              <a:t>3  2  3   Great session!</a:t>
            </a: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1698726" y="3424539"/>
            <a:ext cx="1568780" cy="46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 smtClean="0">
                <a:solidFill>
                  <a:prstClr val="black">
                    <a:tint val="75000"/>
                  </a:prstClr>
                </a:solidFill>
              </a:rPr>
              <a:t>(1 space)</a:t>
            </a:r>
          </a:p>
        </p:txBody>
      </p:sp>
      <p:sp>
        <p:nvSpPr>
          <p:cNvPr id="51" name="Subtitle 2"/>
          <p:cNvSpPr txBox="1">
            <a:spLocks/>
          </p:cNvSpPr>
          <p:nvPr/>
        </p:nvSpPr>
        <p:spPr>
          <a:xfrm>
            <a:off x="4838346" y="3445673"/>
            <a:ext cx="1568780" cy="46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 smtClean="0">
                <a:solidFill>
                  <a:prstClr val="black">
                    <a:tint val="75000"/>
                  </a:prstClr>
                </a:solidFill>
              </a:rPr>
              <a:t>(1 space)</a:t>
            </a:r>
          </a:p>
        </p:txBody>
      </p:sp>
      <p:sp>
        <p:nvSpPr>
          <p:cNvPr id="57" name="Subtitle 2"/>
          <p:cNvSpPr txBox="1">
            <a:spLocks/>
          </p:cNvSpPr>
          <p:nvPr/>
        </p:nvSpPr>
        <p:spPr>
          <a:xfrm>
            <a:off x="-571150" y="6215951"/>
            <a:ext cx="9116356" cy="642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>
                <a:solidFill>
                  <a:prstClr val="black">
                    <a:tint val="75000"/>
                  </a:prstClr>
                </a:solidFill>
              </a:rPr>
              <a:t>Non-Example</a:t>
            </a:r>
            <a:r>
              <a:rPr lang="en-US" dirty="0" smtClean="0">
                <a:solidFill>
                  <a:srgbClr val="A6A6A6"/>
                </a:solidFill>
              </a:rPr>
              <a:t>:     XXXXX3-2-3Great session!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330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4541520"/>
          </a:xfrm>
        </p:spPr>
        <p:txBody>
          <a:bodyPr>
            <a:normAutofit/>
          </a:bodyPr>
          <a:lstStyle/>
          <a:p>
            <a:r>
              <a:rPr lang="en-US" sz="3200" dirty="0"/>
              <a:t>Who </a:t>
            </a:r>
            <a:r>
              <a:rPr lang="en-US" sz="3200" dirty="0" smtClean="0"/>
              <a:t>are we?</a:t>
            </a:r>
            <a:endParaRPr lang="en-US" sz="3000" dirty="0" smtClean="0"/>
          </a:p>
          <a:p>
            <a:pPr lvl="1"/>
            <a:r>
              <a:rPr lang="en-US" sz="3000" dirty="0"/>
              <a:t>The 3 “B”s of public </a:t>
            </a:r>
            <a:r>
              <a:rPr lang="en-US" sz="3000" dirty="0" smtClean="0"/>
              <a:t>speaking</a:t>
            </a:r>
            <a:endParaRPr lang="en-US" sz="3000" dirty="0"/>
          </a:p>
          <a:p>
            <a:pPr lvl="1"/>
            <a:r>
              <a:rPr lang="en-US" sz="3000" dirty="0"/>
              <a:t>Standing on the shoulders of </a:t>
            </a:r>
            <a:r>
              <a:rPr lang="en-US" sz="3000" dirty="0" smtClean="0"/>
              <a:t>giants</a:t>
            </a:r>
            <a:endParaRPr lang="en-US" sz="3000" dirty="0"/>
          </a:p>
          <a:p>
            <a:r>
              <a:rPr lang="en-US" sz="3200" dirty="0"/>
              <a:t>Who are you?</a:t>
            </a:r>
            <a:endParaRPr lang="en-US" sz="3000" dirty="0"/>
          </a:p>
          <a:p>
            <a:pPr lvl="1"/>
            <a:r>
              <a:rPr lang="en-US" sz="3000" dirty="0" smtClean="0"/>
              <a:t>What do you teach?</a:t>
            </a:r>
          </a:p>
          <a:p>
            <a:pPr lvl="1"/>
            <a:r>
              <a:rPr lang="en-US" sz="3000" dirty="0" smtClean="0"/>
              <a:t>Grade level?</a:t>
            </a:r>
          </a:p>
          <a:p>
            <a:pPr lvl="1"/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4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Framing the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540" y="2514600"/>
            <a:ext cx="4480560" cy="38747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“Even if you believe that every student can’t learn Statistics, I believe school policy should operate as if they can.”</a:t>
            </a:r>
          </a:p>
          <a:p>
            <a:pPr marL="0" indent="0">
              <a:buNone/>
            </a:pPr>
            <a:r>
              <a:rPr lang="en-US" sz="3000" dirty="0"/>
              <a:t>	- </a:t>
            </a:r>
            <a:r>
              <a:rPr lang="en-US" sz="3000" dirty="0" err="1"/>
              <a:t>Zalman</a:t>
            </a:r>
            <a:r>
              <a:rPr lang="en-US" sz="3000" dirty="0"/>
              <a:t> </a:t>
            </a:r>
            <a:r>
              <a:rPr lang="en-US" sz="3000" dirty="0" err="1"/>
              <a:t>Usiskin</a:t>
            </a:r>
            <a:endParaRPr lang="en-US" sz="3000" dirty="0"/>
          </a:p>
        </p:txBody>
      </p:sp>
      <p:pic>
        <p:nvPicPr>
          <p:cNvPr id="9218" name="Picture 2" descr="http://www.amesa.org.za/AMESA2013/Usisk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57" y="2755295"/>
            <a:ext cx="2920433" cy="27813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4102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762" y="2229802"/>
            <a:ext cx="7610476" cy="445674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300" dirty="0"/>
              <a:t>II. Sampling and Experimentation: Planning and conducting a study (10% –15%</a:t>
            </a:r>
            <a:r>
              <a:rPr lang="en-US" sz="1300" dirty="0" smtClean="0"/>
              <a:t>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300" dirty="0" smtClean="0"/>
              <a:t>A</a:t>
            </a:r>
            <a:r>
              <a:rPr lang="en-US" sz="1300" dirty="0"/>
              <a:t>. Overview of methods of data </a:t>
            </a:r>
            <a:r>
              <a:rPr lang="en-US" sz="1300" dirty="0" smtClean="0"/>
              <a:t>collection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 smtClean="0"/>
              <a:t>1</a:t>
            </a:r>
            <a:r>
              <a:rPr lang="en-US" sz="1300" dirty="0"/>
              <a:t>. Census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2. Sample survey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3. Experiment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4. Observational study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300" dirty="0"/>
              <a:t>B. Planning and conducting surveys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1. Characteristics of a well-designed and well-conducted survey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2. Populations, samples, and random selection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3. Sources of bias in sampling and surveys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4. Sampling methods, including simple random sampling, stratified </a:t>
            </a:r>
            <a:r>
              <a:rPr lang="en-US" sz="1300" dirty="0" smtClean="0"/>
              <a:t>random sampling</a:t>
            </a:r>
            <a:r>
              <a:rPr lang="en-US" sz="1300" dirty="0"/>
              <a:t>, and cluster sampling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300" dirty="0"/>
              <a:t>C. Planning and conducting experiments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1. Characteristics of a well-designed and well-conducted experiment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2. Treatments, control groups, experimental units, random assignments</a:t>
            </a:r>
            <a:r>
              <a:rPr lang="en-US" sz="1300" dirty="0" smtClean="0"/>
              <a:t>, and </a:t>
            </a:r>
            <a:r>
              <a:rPr lang="en-US" sz="1300" dirty="0"/>
              <a:t>replication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3. Sources of bias and confounding, including placebo effect and blinding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4. Completely randomized design</a:t>
            </a:r>
          </a:p>
          <a:p>
            <a:pPr marL="342900" lvl="1" indent="0">
              <a:spcBef>
                <a:spcPts val="0"/>
              </a:spcBef>
              <a:buNone/>
            </a:pPr>
            <a:r>
              <a:rPr lang="en-US" sz="1300" dirty="0"/>
              <a:t>5. Randomized block design, including matched pairs design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300" dirty="0"/>
              <a:t>D. Generalizability of results and types of conclusions that can be drawn from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300" dirty="0"/>
              <a:t>observational studies, experiments, and surveys</a:t>
            </a: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val="224956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464344" y="178594"/>
            <a:ext cx="7402711" cy="741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584200">
              <a:defRPr sz="60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 lvl="0">
              <a:defRPr sz="1800"/>
            </a:pPr>
            <a:endParaRPr sz="4219" dirty="0"/>
          </a:p>
        </p:txBody>
      </p:sp>
      <p:pic>
        <p:nvPicPr>
          <p:cNvPr id="78" name="400_F_13205961_PPAjhTmBDYaIre9mv9kZSEkswdlTLmRb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8995886">
            <a:off x="-1369846" y="2895388"/>
            <a:ext cx="11938993" cy="1884165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hape 79"/>
          <p:cNvSpPr/>
          <p:nvPr/>
        </p:nvSpPr>
        <p:spPr>
          <a:xfrm>
            <a:off x="4339828" y="6362761"/>
            <a:ext cx="4732734" cy="356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spcBef>
                <a:spcPts val="1600"/>
              </a:spcBef>
              <a:defRPr sz="11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773"/>
              <a:t>National Research Council. (2001). Adding it up: Helping children learn mathematics. J Kilpatrick, J. Swafford, and B. Findell (Eds.). Mathematics Learning Study Committee. Washington, DC: National Academy Press.</a:t>
            </a:r>
          </a:p>
        </p:txBody>
      </p:sp>
      <p:grpSp>
        <p:nvGrpSpPr>
          <p:cNvPr id="86" name="Group 86"/>
          <p:cNvGrpSpPr/>
          <p:nvPr/>
        </p:nvGrpSpPr>
        <p:grpSpPr>
          <a:xfrm>
            <a:off x="4125516" y="1312664"/>
            <a:ext cx="2991445" cy="1848445"/>
            <a:chOff x="0" y="0"/>
            <a:chExt cx="4254499" cy="2628899"/>
          </a:xfrm>
        </p:grpSpPr>
        <p:sp>
          <p:nvSpPr>
            <p:cNvPr id="80" name="Shape 80"/>
            <p:cNvSpPr/>
            <p:nvPr/>
          </p:nvSpPr>
          <p:spPr>
            <a:xfrm>
              <a:off x="457200" y="0"/>
              <a:ext cx="3797300" cy="609600"/>
            </a:xfrm>
            <a:prstGeom prst="roundRect">
              <a:avLst>
                <a:gd name="adj" fmla="val 31250"/>
              </a:avLst>
            </a:prstGeom>
            <a:solidFill>
              <a:srgbClr val="3D97E5"/>
            </a:solidFill>
            <a:ln w="12700" cap="flat">
              <a:noFill/>
              <a:miter lim="400000"/>
            </a:ln>
            <a:effectLst>
              <a:reflection stA="50000" endPos="40000" dir="5400000" sy="-100000" algn="bl" rotWithShape="0"/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 defTabSz="584200">
                <a:defRPr sz="29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Light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39" dirty="0"/>
                <a:t>Procedural Fluency</a:t>
              </a:r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01599" y="1353303"/>
              <a:ext cx="2" cy="1275597"/>
            </a:xfrm>
            <a:prstGeom prst="line">
              <a:avLst/>
            </a:prstGeom>
            <a:noFill/>
            <a:ln w="76200" cap="flat">
              <a:solidFill>
                <a:srgbClr val="3D97E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82" name="Shape 82"/>
            <p:cNvSpPr/>
            <p:nvPr/>
          </p:nvSpPr>
          <p:spPr>
            <a:xfrm flipH="1">
              <a:off x="1244599" y="540503"/>
              <a:ext cx="1" cy="819713"/>
            </a:xfrm>
            <a:prstGeom prst="line">
              <a:avLst/>
            </a:prstGeom>
            <a:noFill/>
            <a:ln w="76200" cap="flat">
              <a:solidFill>
                <a:srgbClr val="3D97E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83" name="Shape 83"/>
            <p:cNvSpPr/>
            <p:nvPr/>
          </p:nvSpPr>
          <p:spPr>
            <a:xfrm flipH="1">
              <a:off x="101600" y="1353112"/>
              <a:ext cx="1144109" cy="1"/>
            </a:xfrm>
            <a:prstGeom prst="line">
              <a:avLst/>
            </a:prstGeom>
            <a:noFill/>
            <a:ln w="76200" cap="flat">
              <a:solidFill>
                <a:srgbClr val="3D97E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84" name="Shape 84"/>
            <p:cNvSpPr/>
            <p:nvPr/>
          </p:nvSpPr>
          <p:spPr>
            <a:xfrm>
              <a:off x="0" y="1257299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3D97E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  <p:sp>
          <p:nvSpPr>
            <p:cNvPr id="85" name="Shape 85"/>
            <p:cNvSpPr/>
            <p:nvPr/>
          </p:nvSpPr>
          <p:spPr>
            <a:xfrm>
              <a:off x="1143000" y="1257299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3D97E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</p:grpSp>
      <p:grpSp>
        <p:nvGrpSpPr>
          <p:cNvPr id="93" name="Group 93"/>
          <p:cNvGrpSpPr/>
          <p:nvPr/>
        </p:nvGrpSpPr>
        <p:grpSpPr>
          <a:xfrm>
            <a:off x="687586" y="1768078"/>
            <a:ext cx="2803922" cy="2178844"/>
            <a:chOff x="0" y="0"/>
            <a:chExt cx="3987800" cy="3098800"/>
          </a:xfrm>
        </p:grpSpPr>
        <p:sp>
          <p:nvSpPr>
            <p:cNvPr id="87" name="Shape 87"/>
            <p:cNvSpPr/>
            <p:nvPr/>
          </p:nvSpPr>
          <p:spPr>
            <a:xfrm>
              <a:off x="0" y="0"/>
              <a:ext cx="3987800" cy="609600"/>
            </a:xfrm>
            <a:prstGeom prst="roundRect">
              <a:avLst>
                <a:gd name="adj" fmla="val 31250"/>
              </a:avLst>
            </a:prstGeom>
            <a:solidFill>
              <a:srgbClr val="B14EAF"/>
            </a:solidFill>
            <a:ln w="12700" cap="flat">
              <a:noFill/>
              <a:miter lim="400000"/>
            </a:ln>
            <a:effectLst>
              <a:reflection stA="50000" endPos="40000" dir="5400000" sy="-100000" algn="bl" rotWithShape="0"/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 defTabSz="584200">
                <a:defRPr sz="29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Light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39" dirty="0"/>
                <a:t>Adaptive Reasoning</a:t>
              </a:r>
            </a:p>
          </p:txBody>
        </p:sp>
        <p:sp>
          <p:nvSpPr>
            <p:cNvPr id="88" name="Shape 88"/>
            <p:cNvSpPr/>
            <p:nvPr/>
          </p:nvSpPr>
          <p:spPr>
            <a:xfrm flipH="1">
              <a:off x="3022599" y="1303919"/>
              <a:ext cx="1" cy="1794881"/>
            </a:xfrm>
            <a:prstGeom prst="line">
              <a:avLst/>
            </a:prstGeom>
            <a:noFill/>
            <a:ln w="76200" cap="flat">
              <a:solidFill>
                <a:srgbClr val="B14EA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89" name="Shape 89"/>
            <p:cNvSpPr/>
            <p:nvPr/>
          </p:nvSpPr>
          <p:spPr>
            <a:xfrm flipH="1">
              <a:off x="520699" y="540503"/>
              <a:ext cx="2" cy="819713"/>
            </a:xfrm>
            <a:prstGeom prst="line">
              <a:avLst/>
            </a:prstGeom>
            <a:noFill/>
            <a:ln w="76200" cap="flat">
              <a:solidFill>
                <a:srgbClr val="B14EA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90" name="Shape 90"/>
            <p:cNvSpPr/>
            <p:nvPr/>
          </p:nvSpPr>
          <p:spPr>
            <a:xfrm flipH="1">
              <a:off x="609600" y="1378512"/>
              <a:ext cx="2395890" cy="18"/>
            </a:xfrm>
            <a:prstGeom prst="line">
              <a:avLst/>
            </a:prstGeom>
            <a:noFill/>
            <a:ln w="76200" cap="flat">
              <a:solidFill>
                <a:srgbClr val="B14EA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91" name="Shape 91"/>
            <p:cNvSpPr/>
            <p:nvPr/>
          </p:nvSpPr>
          <p:spPr>
            <a:xfrm>
              <a:off x="2921000" y="1308099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B14EA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  <p:sp>
          <p:nvSpPr>
            <p:cNvPr id="92" name="Shape 92"/>
            <p:cNvSpPr/>
            <p:nvPr/>
          </p:nvSpPr>
          <p:spPr>
            <a:xfrm>
              <a:off x="431800" y="1295399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B14EA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</p:grpSp>
      <p:grpSp>
        <p:nvGrpSpPr>
          <p:cNvPr id="100" name="Group 100"/>
          <p:cNvGrpSpPr/>
          <p:nvPr/>
        </p:nvGrpSpPr>
        <p:grpSpPr>
          <a:xfrm>
            <a:off x="1500188" y="4871674"/>
            <a:ext cx="4045148" cy="1271951"/>
            <a:chOff x="0" y="0"/>
            <a:chExt cx="5753099" cy="1808996"/>
          </a:xfrm>
        </p:grpSpPr>
        <p:sp>
          <p:nvSpPr>
            <p:cNvPr id="94" name="Shape 94"/>
            <p:cNvSpPr/>
            <p:nvPr/>
          </p:nvSpPr>
          <p:spPr>
            <a:xfrm>
              <a:off x="1270000" y="1199396"/>
              <a:ext cx="4483100" cy="609601"/>
            </a:xfrm>
            <a:prstGeom prst="roundRect">
              <a:avLst>
                <a:gd name="adj" fmla="val 31250"/>
              </a:avLst>
            </a:prstGeom>
            <a:solidFill>
              <a:srgbClr val="29DA4C"/>
            </a:solidFill>
            <a:ln w="12700" cap="flat">
              <a:noFill/>
              <a:miter lim="400000"/>
            </a:ln>
            <a:effectLst>
              <a:reflection stA="50000" endPos="40000" dir="5400000" sy="-100000" algn="bl" rotWithShape="0"/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 defTabSz="584200">
                <a:defRPr sz="29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Light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39"/>
                <a:t>Productive Disposition</a:t>
              </a:r>
            </a:p>
          </p:txBody>
        </p:sp>
        <p:sp>
          <p:nvSpPr>
            <p:cNvPr id="95" name="Shape 95"/>
            <p:cNvSpPr/>
            <p:nvPr/>
          </p:nvSpPr>
          <p:spPr>
            <a:xfrm>
              <a:off x="2527300" y="814216"/>
              <a:ext cx="0" cy="413430"/>
            </a:xfrm>
            <a:prstGeom prst="line">
              <a:avLst/>
            </a:prstGeom>
            <a:noFill/>
            <a:ln w="76200" cap="flat">
              <a:solidFill>
                <a:srgbClr val="29DA4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96" name="Shape 96"/>
            <p:cNvSpPr/>
            <p:nvPr/>
          </p:nvSpPr>
          <p:spPr>
            <a:xfrm flipH="1">
              <a:off x="101599" y="0"/>
              <a:ext cx="2" cy="819713"/>
            </a:xfrm>
            <a:prstGeom prst="line">
              <a:avLst/>
            </a:prstGeom>
            <a:noFill/>
            <a:ln w="76200" cap="flat">
              <a:solidFill>
                <a:srgbClr val="29DA4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97" name="Shape 97"/>
            <p:cNvSpPr/>
            <p:nvPr/>
          </p:nvSpPr>
          <p:spPr>
            <a:xfrm flipH="1">
              <a:off x="114300" y="799909"/>
              <a:ext cx="2395890" cy="18"/>
            </a:xfrm>
            <a:prstGeom prst="line">
              <a:avLst/>
            </a:prstGeom>
            <a:noFill/>
            <a:ln w="76200" cap="flat">
              <a:solidFill>
                <a:srgbClr val="29DA4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98" name="Shape 98"/>
            <p:cNvSpPr/>
            <p:nvPr/>
          </p:nvSpPr>
          <p:spPr>
            <a:xfrm>
              <a:off x="2425700" y="716796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29DA4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  <p:sp>
          <p:nvSpPr>
            <p:cNvPr id="99" name="Shape 99"/>
            <p:cNvSpPr/>
            <p:nvPr/>
          </p:nvSpPr>
          <p:spPr>
            <a:xfrm>
              <a:off x="0" y="704096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29DA4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</p:grpSp>
      <p:grpSp>
        <p:nvGrpSpPr>
          <p:cNvPr id="107" name="Group 107"/>
          <p:cNvGrpSpPr/>
          <p:nvPr/>
        </p:nvGrpSpPr>
        <p:grpSpPr>
          <a:xfrm>
            <a:off x="3598664" y="3871549"/>
            <a:ext cx="4045148" cy="1271951"/>
            <a:chOff x="0" y="0"/>
            <a:chExt cx="5753099" cy="1808996"/>
          </a:xfrm>
        </p:grpSpPr>
        <p:sp>
          <p:nvSpPr>
            <p:cNvPr id="101" name="Shape 101"/>
            <p:cNvSpPr/>
            <p:nvPr/>
          </p:nvSpPr>
          <p:spPr>
            <a:xfrm>
              <a:off x="635000" y="1199396"/>
              <a:ext cx="5118100" cy="609601"/>
            </a:xfrm>
            <a:prstGeom prst="roundRect">
              <a:avLst>
                <a:gd name="adj" fmla="val 31250"/>
              </a:avLst>
            </a:prstGeom>
            <a:solidFill>
              <a:srgbClr val="FDB348"/>
            </a:solidFill>
            <a:ln w="12700" cap="flat">
              <a:noFill/>
              <a:miter lim="400000"/>
            </a:ln>
            <a:effectLst>
              <a:reflection stA="50000" endPos="40000" dir="5400000" sy="-100000" algn="bl" rotWithShape="0"/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 defTabSz="584200">
                <a:defRPr sz="29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Light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39"/>
                <a:t>Conceptual Understanding</a:t>
              </a:r>
            </a:p>
          </p:txBody>
        </p:sp>
        <p:sp>
          <p:nvSpPr>
            <p:cNvPr id="102" name="Shape 102"/>
            <p:cNvSpPr/>
            <p:nvPr/>
          </p:nvSpPr>
          <p:spPr>
            <a:xfrm>
              <a:off x="2527300" y="814216"/>
              <a:ext cx="0" cy="413430"/>
            </a:xfrm>
            <a:prstGeom prst="line">
              <a:avLst/>
            </a:prstGeom>
            <a:noFill/>
            <a:ln w="76200" cap="flat">
              <a:solidFill>
                <a:srgbClr val="FDB34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103" name="Shape 103"/>
            <p:cNvSpPr/>
            <p:nvPr/>
          </p:nvSpPr>
          <p:spPr>
            <a:xfrm flipH="1">
              <a:off x="101599" y="0"/>
              <a:ext cx="2" cy="819713"/>
            </a:xfrm>
            <a:prstGeom prst="line">
              <a:avLst/>
            </a:prstGeom>
            <a:noFill/>
            <a:ln w="76200" cap="flat">
              <a:solidFill>
                <a:srgbClr val="FDB34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104" name="Shape 104"/>
            <p:cNvSpPr/>
            <p:nvPr/>
          </p:nvSpPr>
          <p:spPr>
            <a:xfrm flipH="1">
              <a:off x="114300" y="799909"/>
              <a:ext cx="2395890" cy="18"/>
            </a:xfrm>
            <a:prstGeom prst="line">
              <a:avLst/>
            </a:prstGeom>
            <a:noFill/>
            <a:ln w="76200" cap="flat">
              <a:solidFill>
                <a:srgbClr val="FDB34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105" name="Shape 105"/>
            <p:cNvSpPr/>
            <p:nvPr/>
          </p:nvSpPr>
          <p:spPr>
            <a:xfrm>
              <a:off x="2425700" y="716796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FDB34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  <p:sp>
          <p:nvSpPr>
            <p:cNvPr id="106" name="Shape 106"/>
            <p:cNvSpPr/>
            <p:nvPr/>
          </p:nvSpPr>
          <p:spPr>
            <a:xfrm>
              <a:off x="0" y="704096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FDB34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</p:grpSp>
      <p:grpSp>
        <p:nvGrpSpPr>
          <p:cNvPr id="114" name="Group 114"/>
          <p:cNvGrpSpPr/>
          <p:nvPr/>
        </p:nvGrpSpPr>
        <p:grpSpPr>
          <a:xfrm>
            <a:off x="5661422" y="2078087"/>
            <a:ext cx="3152180" cy="1770609"/>
            <a:chOff x="0" y="0"/>
            <a:chExt cx="4483100" cy="2518198"/>
          </a:xfrm>
        </p:grpSpPr>
        <p:sp>
          <p:nvSpPr>
            <p:cNvPr id="108" name="Shape 108"/>
            <p:cNvSpPr/>
            <p:nvPr/>
          </p:nvSpPr>
          <p:spPr>
            <a:xfrm>
              <a:off x="0" y="1908598"/>
              <a:ext cx="4483100" cy="609601"/>
            </a:xfrm>
            <a:prstGeom prst="roundRect">
              <a:avLst>
                <a:gd name="adj" fmla="val 31250"/>
              </a:avLst>
            </a:prstGeom>
            <a:solidFill>
              <a:srgbClr val="EB3F45"/>
            </a:solidFill>
            <a:ln w="12700" cap="flat">
              <a:noFill/>
              <a:miter lim="400000"/>
            </a:ln>
            <a:effectLst>
              <a:reflection stA="50000" endPos="40000" dir="5400000" sy="-100000" algn="bl" rotWithShape="0"/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 defTabSz="584200">
                <a:defRPr sz="29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Light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39" dirty="0"/>
                <a:t>Strategic Competence</a:t>
              </a:r>
            </a:p>
          </p:txBody>
        </p:sp>
        <p:sp>
          <p:nvSpPr>
            <p:cNvPr id="109" name="Shape 109"/>
            <p:cNvSpPr/>
            <p:nvPr/>
          </p:nvSpPr>
          <p:spPr>
            <a:xfrm>
              <a:off x="4152900" y="1332917"/>
              <a:ext cx="0" cy="620393"/>
            </a:xfrm>
            <a:prstGeom prst="line">
              <a:avLst/>
            </a:prstGeom>
            <a:noFill/>
            <a:ln w="76200" cap="flat">
              <a:solidFill>
                <a:srgbClr val="EB3F4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110" name="Shape 110"/>
            <p:cNvSpPr/>
            <p:nvPr/>
          </p:nvSpPr>
          <p:spPr>
            <a:xfrm flipH="1">
              <a:off x="1752599" y="0"/>
              <a:ext cx="1" cy="1376515"/>
            </a:xfrm>
            <a:prstGeom prst="line">
              <a:avLst/>
            </a:prstGeom>
            <a:noFill/>
            <a:ln w="76200" cap="flat">
              <a:solidFill>
                <a:srgbClr val="EB3F4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111" name="Shape 111"/>
            <p:cNvSpPr/>
            <p:nvPr/>
          </p:nvSpPr>
          <p:spPr>
            <a:xfrm flipH="1">
              <a:off x="1727200" y="1344010"/>
              <a:ext cx="2395890" cy="18"/>
            </a:xfrm>
            <a:prstGeom prst="line">
              <a:avLst/>
            </a:prstGeom>
            <a:noFill/>
            <a:ln w="76200" cap="flat">
              <a:solidFill>
                <a:srgbClr val="EB3F4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112" name="Shape 112"/>
            <p:cNvSpPr/>
            <p:nvPr/>
          </p:nvSpPr>
          <p:spPr>
            <a:xfrm>
              <a:off x="4051300" y="1235498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EB3F4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  <p:sp>
          <p:nvSpPr>
            <p:cNvPr id="113" name="Shape 113"/>
            <p:cNvSpPr/>
            <p:nvPr/>
          </p:nvSpPr>
          <p:spPr>
            <a:xfrm>
              <a:off x="1651000" y="1260898"/>
              <a:ext cx="190500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76200" cap="flat">
              <a:solidFill>
                <a:srgbClr val="EB3F4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0751">
                <a:defRPr sz="3600">
                  <a:latin typeface="+mn-lt"/>
                  <a:ea typeface="+mn-ea"/>
                  <a:cs typeface="+mn-cs"/>
                  <a:sym typeface="Helvetica Neue Light"/>
                </a:defRPr>
              </a:pPr>
              <a:endParaRPr sz="2531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297"/>
            <a:ext cx="8913813" cy="9144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Statistical </a:t>
            </a:r>
            <a:r>
              <a:rPr lang="en-US" dirty="0" smtClean="0"/>
              <a:t>Proficiency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040060"/>
      </p:ext>
    </p:extLst>
  </p:cSld>
  <p:clrMapOvr>
    <a:masterClrMapping/>
  </p:clrMapOvr>
  <p:transition spd="slow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 advAuto="0"/>
      <p:bldP spid="86" grpId="0" animBg="1" advAuto="0"/>
      <p:bldP spid="93" grpId="0" animBg="1" advAuto="0"/>
      <p:bldP spid="100" grpId="0" animBg="1" advAuto="0"/>
      <p:bldP spid="107" grpId="0" animBg="1" advAuto="0"/>
      <p:bldP spid="114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g_213_11566_1?1299727431.tif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144078">
            <a:off x="7798556" y="2297967"/>
            <a:ext cx="616260" cy="4768381"/>
          </a:xfrm>
          <a:prstGeom prst="rect">
            <a:avLst/>
          </a:prstGeom>
          <a:ln w="12700">
            <a:miter lim="400000"/>
          </a:ln>
          <a:effectLst>
            <a:outerShdw blurRad="88900" dist="25400" dir="2700000" rotWithShape="0">
              <a:srgbClr val="000000">
                <a:alpha val="79310"/>
              </a:srgbClr>
            </a:outerShdw>
          </a:effectLst>
        </p:spPr>
      </p:pic>
      <p:sp>
        <p:nvSpPr>
          <p:cNvPr id="122" name="Shape 122"/>
          <p:cNvSpPr/>
          <p:nvPr/>
        </p:nvSpPr>
        <p:spPr>
          <a:xfrm>
            <a:off x="741953" y="1834807"/>
            <a:ext cx="6706196" cy="3822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410751">
              <a:lnSpc>
                <a:spcPct val="90000"/>
              </a:lnSpc>
              <a:spcBef>
                <a:spcPts val="1266"/>
              </a:spcBef>
              <a:defRPr sz="1800"/>
            </a:pPr>
            <a:r>
              <a:rPr sz="3094">
                <a:latin typeface="Futura"/>
                <a:ea typeface="Futura"/>
                <a:cs typeface="Futura"/>
                <a:sym typeface="Futura"/>
              </a:rPr>
              <a:t>“</a:t>
            </a:r>
            <a:r>
              <a:rPr sz="3234">
                <a:latin typeface="Futura"/>
                <a:ea typeface="Futura"/>
                <a:cs typeface="Futura"/>
                <a:sym typeface="Futura"/>
              </a:rPr>
              <a:t>Reasoning and Sense Making are the foundations for the processes of mathematics</a:t>
            </a:r>
            <a:r>
              <a:rPr sz="3094">
                <a:latin typeface="Futura"/>
                <a:ea typeface="Futura"/>
                <a:cs typeface="Futura"/>
                <a:sym typeface="Futura"/>
              </a:rPr>
              <a:t>...</a:t>
            </a:r>
          </a:p>
          <a:p>
            <a:pPr lvl="2" indent="482186" defTabSz="410751">
              <a:lnSpc>
                <a:spcPct val="90000"/>
              </a:lnSpc>
              <a:spcBef>
                <a:spcPts val="1266"/>
              </a:spcBef>
              <a:defRPr sz="1800"/>
            </a:pPr>
            <a:r>
              <a:rPr sz="3094">
                <a:latin typeface="Futura"/>
                <a:ea typeface="Futura"/>
                <a:cs typeface="Futura"/>
                <a:sym typeface="Futura"/>
              </a:rPr>
              <a:t>...</a:t>
            </a:r>
            <a:r>
              <a:rPr sz="3234">
                <a:latin typeface="Futura"/>
                <a:ea typeface="Futura"/>
                <a:cs typeface="Futura"/>
                <a:sym typeface="Futura"/>
              </a:rPr>
              <a:t>teachers must judiciously select tasks that require students to figure things out for themselves and ask probing questions</a:t>
            </a:r>
            <a:r>
              <a:rPr sz="3094">
                <a:latin typeface="Futura"/>
                <a:ea typeface="Futura"/>
                <a:cs typeface="Futura"/>
                <a:sym typeface="Futura"/>
              </a:rPr>
              <a:t>.”</a:t>
            </a:r>
          </a:p>
        </p:txBody>
      </p:sp>
      <p:pic>
        <p:nvPicPr>
          <p:cNvPr id="123" name="Picture 122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21360000">
            <a:off x="549771" y="1052491"/>
            <a:ext cx="6938368" cy="5228333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  <a:reflection stA="26427" endPos="40000" dir="5400000" sy="-100000" algn="bl" rotWithShape="0"/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281297"/>
            <a:ext cx="8913813" cy="91440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/>
            <a:r>
              <a:rPr lang="en-US" dirty="0" smtClean="0"/>
              <a:t>Statistical Proficiency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20459"/>
      </p:ext>
    </p:extLst>
  </p:cSld>
  <p:clrMapOvr>
    <a:masterClrMapping/>
  </p:clrMapOvr>
  <p:transition spd="slow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 advAuto="0"/>
      <p:bldP spid="123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205"/>
            <a:ext cx="4943103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dirty="0" smtClean="0"/>
              <a:t>Session goal</a:t>
            </a:r>
            <a:r>
              <a:rPr lang="en-US" sz="3000" dirty="0" smtClean="0"/>
              <a:t>:</a:t>
            </a:r>
          </a:p>
          <a:p>
            <a:pPr marL="0" indent="0">
              <a:buNone/>
            </a:pPr>
            <a:r>
              <a:rPr lang="en-US" sz="3000" dirty="0" smtClean="0"/>
              <a:t>Examine ways to teach difficult data collection concepts in a way that promotes Statistical proficiency!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37"/>
          <a:stretch/>
        </p:blipFill>
        <p:spPr>
          <a:xfrm>
            <a:off x="4417621" y="1791262"/>
            <a:ext cx="4448357" cy="506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8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493" y="2355532"/>
            <a:ext cx="8382319" cy="416301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Target 1: </a:t>
            </a:r>
            <a:r>
              <a:rPr lang="en-US" sz="2400" dirty="0" smtClean="0"/>
              <a:t>I </a:t>
            </a:r>
            <a:r>
              <a:rPr lang="en-US" sz="2400" dirty="0"/>
              <a:t>can explain the difference between </a:t>
            </a:r>
            <a:r>
              <a:rPr lang="en-US" sz="2400" b="1" dirty="0" smtClean="0">
                <a:solidFill>
                  <a:schemeClr val="accent1"/>
                </a:solidFill>
              </a:rPr>
              <a:t>simple random sampling, stratified random sampling, </a:t>
            </a:r>
            <a:r>
              <a:rPr lang="en-US" sz="2400" dirty="0" smtClean="0"/>
              <a:t>and </a:t>
            </a:r>
            <a:r>
              <a:rPr lang="en-US" sz="2400" b="1" dirty="0" smtClean="0">
                <a:solidFill>
                  <a:schemeClr val="accent1"/>
                </a:solidFill>
              </a:rPr>
              <a:t>cluster sampling</a:t>
            </a:r>
            <a:r>
              <a:rPr lang="en-US" sz="2400" dirty="0" smtClean="0"/>
              <a:t>.</a:t>
            </a:r>
          </a:p>
          <a:p>
            <a:r>
              <a:rPr lang="en-US" sz="2400" b="1" dirty="0" smtClean="0"/>
              <a:t>Target 2</a:t>
            </a:r>
            <a:r>
              <a:rPr lang="en-US" sz="2400" dirty="0" smtClean="0"/>
              <a:t>: I can identify </a:t>
            </a:r>
            <a:r>
              <a:rPr lang="en-US" sz="2400" b="1" dirty="0" smtClean="0">
                <a:solidFill>
                  <a:schemeClr val="accent1"/>
                </a:solidFill>
              </a:rPr>
              <a:t>advantages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chemeClr val="accent1"/>
                </a:solidFill>
              </a:rPr>
              <a:t>disadvantages</a:t>
            </a:r>
            <a:r>
              <a:rPr lang="en-US" sz="2400" dirty="0" smtClean="0"/>
              <a:t> in different types of sampling plans. </a:t>
            </a:r>
          </a:p>
          <a:p>
            <a:r>
              <a:rPr lang="en-US" sz="2400" b="1" dirty="0" smtClean="0"/>
              <a:t>Target 3</a:t>
            </a:r>
            <a:r>
              <a:rPr lang="en-US" sz="2400" dirty="0" smtClean="0"/>
              <a:t>: I can explain the </a:t>
            </a:r>
            <a:br>
              <a:rPr lang="en-US" sz="2400" dirty="0" smtClean="0"/>
            </a:br>
            <a:r>
              <a:rPr lang="en-US" sz="2400" dirty="0" smtClean="0"/>
              <a:t>purpose of </a:t>
            </a:r>
            <a:r>
              <a:rPr lang="en-US" sz="2400" b="1" dirty="0" smtClean="0">
                <a:solidFill>
                  <a:schemeClr val="accent1"/>
                </a:solidFill>
              </a:rPr>
              <a:t>random assignment </a:t>
            </a:r>
            <a:br>
              <a:rPr lang="en-US" sz="2400" b="1" dirty="0" smtClean="0">
                <a:solidFill>
                  <a:schemeClr val="accent1"/>
                </a:solidFill>
              </a:rPr>
            </a:br>
            <a:r>
              <a:rPr lang="en-US" sz="2400" dirty="0" smtClean="0"/>
              <a:t>in an experiment.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891" y="3743760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0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90855" y="2179319"/>
            <a:ext cx="7578775" cy="421611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How do you teach random sampling and random assignment </a:t>
            </a:r>
            <a:r>
              <a:rPr lang="en-US" sz="3200" b="1" dirty="0" smtClean="0">
                <a:solidFill>
                  <a:schemeClr val="accent2"/>
                </a:solidFill>
              </a:rPr>
              <a:t>poorly</a:t>
            </a:r>
            <a:r>
              <a:rPr lang="en-US" sz="3200" dirty="0" smtClean="0"/>
              <a:t>?</a:t>
            </a:r>
          </a:p>
          <a:p>
            <a:r>
              <a:rPr lang="en-US" sz="3200" dirty="0" smtClean="0"/>
              <a:t>What are your </a:t>
            </a:r>
            <a:r>
              <a:rPr lang="en-US" sz="3200" b="1" dirty="0" smtClean="0">
                <a:solidFill>
                  <a:srgbClr val="E07602"/>
                </a:solidFill>
              </a:rPr>
              <a:t>frustrations</a:t>
            </a:r>
            <a:r>
              <a:rPr lang="en-US" sz="3200" dirty="0" smtClean="0"/>
              <a:t> teaching these topics?</a:t>
            </a:r>
          </a:p>
          <a:p>
            <a:r>
              <a:rPr lang="en-US" sz="3200" dirty="0" smtClean="0"/>
              <a:t>How can we </a:t>
            </a:r>
            <a:r>
              <a:rPr lang="en-US" sz="3200" b="1" dirty="0" smtClean="0">
                <a:solidFill>
                  <a:schemeClr val="accent2"/>
                </a:solidFill>
              </a:rPr>
              <a:t>do it better</a:t>
            </a:r>
            <a:r>
              <a:rPr lang="en-US" sz="3200" dirty="0" smtClean="0"/>
              <a:t>?</a:t>
            </a:r>
          </a:p>
          <a:p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49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866</TotalTime>
  <Words>743</Words>
  <Application>Microsoft Office PowerPoint</Application>
  <PresentationFormat>On-screen Show (4:3)</PresentationFormat>
  <Paragraphs>127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Calibri</vt:lpstr>
      <vt:lpstr>Century Gothic</vt:lpstr>
      <vt:lpstr>Futura</vt:lpstr>
      <vt:lpstr>Gill Sans Light</vt:lpstr>
      <vt:lpstr>Helvetica</vt:lpstr>
      <vt:lpstr>Helvetica Neue Light</vt:lpstr>
      <vt:lpstr>Wingdings 2</vt:lpstr>
      <vt:lpstr>Wingdings 3</vt:lpstr>
      <vt:lpstr>Perception</vt:lpstr>
      <vt:lpstr>Office Theme</vt:lpstr>
      <vt:lpstr>Teaching Sampling and Experiments in AP Statistics </vt:lpstr>
      <vt:lpstr>Introductions</vt:lpstr>
      <vt:lpstr>Framing the Discussion</vt:lpstr>
      <vt:lpstr>Motivator</vt:lpstr>
      <vt:lpstr>Statistical Proficiency</vt:lpstr>
      <vt:lpstr>PowerPoint Presentation</vt:lpstr>
      <vt:lpstr>Our Goal</vt:lpstr>
      <vt:lpstr>Learning Targets</vt:lpstr>
      <vt:lpstr>Teaching Practice</vt:lpstr>
      <vt:lpstr>Teaching Practice</vt:lpstr>
      <vt:lpstr>Activity #1: Sampling Sunflowers</vt:lpstr>
      <vt:lpstr>Sampling Methods</vt:lpstr>
      <vt:lpstr>Why This Activity?</vt:lpstr>
      <vt:lpstr>Statistical Education Software - Fathom</vt:lpstr>
      <vt:lpstr>Activity #2: Does SpongeBob Make Us Dumber?</vt:lpstr>
      <vt:lpstr>Learning Targets</vt:lpstr>
      <vt:lpstr>Contact Information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Tyson</dc:creator>
  <cp:lastModifiedBy>Doug Tyson</cp:lastModifiedBy>
  <cp:revision>59</cp:revision>
  <dcterms:created xsi:type="dcterms:W3CDTF">2014-10-23T00:34:24Z</dcterms:created>
  <dcterms:modified xsi:type="dcterms:W3CDTF">2014-10-25T18:55:55Z</dcterms:modified>
</cp:coreProperties>
</file>